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6" r:id="rId3"/>
    <p:sldId id="292" r:id="rId4"/>
    <p:sldId id="272" r:id="rId5"/>
    <p:sldId id="291" r:id="rId6"/>
    <p:sldId id="273" r:id="rId7"/>
    <p:sldId id="287" r:id="rId8"/>
    <p:sldId id="286" r:id="rId9"/>
    <p:sldId id="288" r:id="rId10"/>
    <p:sldId id="289" r:id="rId11"/>
    <p:sldId id="293" r:id="rId12"/>
    <p:sldId id="290" r:id="rId13"/>
    <p:sldId id="295" r:id="rId14"/>
    <p:sldId id="296" r:id="rId15"/>
    <p:sldId id="274" r:id="rId16"/>
    <p:sldId id="278" r:id="rId17"/>
    <p:sldId id="270" r:id="rId18"/>
    <p:sldId id="267" r:id="rId19"/>
    <p:sldId id="268" r:id="rId20"/>
    <p:sldId id="283" r:id="rId21"/>
    <p:sldId id="297" r:id="rId22"/>
    <p:sldId id="275" r:id="rId23"/>
    <p:sldId id="276" r:id="rId24"/>
    <p:sldId id="279" r:id="rId25"/>
    <p:sldId id="280" r:id="rId26"/>
    <p:sldId id="301" r:id="rId27"/>
    <p:sldId id="302" r:id="rId28"/>
    <p:sldId id="299" r:id="rId29"/>
    <p:sldId id="300" r:id="rId30"/>
    <p:sldId id="271" r:id="rId31"/>
    <p:sldId id="303" r:id="rId32"/>
    <p:sldId id="284" r:id="rId33"/>
    <p:sldId id="298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45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6A7B9-C209-4FA7-BDC0-695193AE5B48}" v="183" dt="2026-05-12T21:24:05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B9042-C75A-4440-B1FF-7A94B647AB6A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70A2A-45C3-402A-A894-2EBF897837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67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70A2A-45C3-402A-A894-2EBF897837A3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26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535B7-EFF1-DD72-2EDE-DD18EE966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264EEB-0090-58E3-A500-81353325E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E1AEA5-5530-9D62-4FB9-38372C80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3E9B0D-06BB-4A2A-1906-2551A719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728252-8648-E9FE-1D12-9E05CE7B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776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1AE92-300B-9737-4F16-99292128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1B6C5D-51FA-6364-2071-C91E6C2FF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A473D8-7B34-34C6-0C01-BF120F5D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E4AAC-274D-D875-1B5E-6F8920EA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CC57BD-0C06-8FBC-D3D4-05309B49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175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836915-10E1-BC3E-2F87-C12B8FA92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53097B-03F4-5437-0CBF-B3AC47C3A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2F6EB3-22BD-6AFC-1333-FFA25E3E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8488E7-0DD5-E747-706A-550882FF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44AC5-6F8D-EFAD-C0D1-FB13FB45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339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53039-3674-7182-F1F5-A1C3F88C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4509CD-3324-6726-0A19-806F0DCC0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1A131-1931-8946-8980-B0D1E9F6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32B91-A4A5-055D-D7D1-3AD56272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562D44-C534-FC94-F32D-1EE2B960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634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AF8A3-FEAF-D4F4-512F-3F9BE951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20194A-32B5-9E68-E088-9CCC208D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AC523F-DF16-B70A-93F4-A8189F7B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1E9072-DA8A-09B9-CE66-0A4CA00A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DA7406-45CC-EB2C-91B4-015EB0EC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92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B2F0C6-28CC-8AEB-AE12-0668A5BB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D184F-042E-6D8C-7321-E7D69F2D8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1F561D-418E-A711-B5D7-9098F4750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FA33D0-1CFD-4075-C821-8735AB20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41AA69-9CC0-3F3C-BB91-1466EBAE7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015FD9-5F4E-4890-DC71-B10A6BB0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28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9224F-C922-0DE3-8AF7-18F8CDDB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2AABFF-B592-9D76-EACA-32FF2D62E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7B00D1-9D91-E5F6-FAC0-6EE09E92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0FB185-9F7D-E81D-E136-E26CC6862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1A4F22A-4FBB-297F-6B53-F75FC1A79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21BC78-8054-AA89-5C21-ACA31EA6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2D174C-0004-FF8B-7A64-BD9BDCFA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413B5A-E81F-38AD-AEC2-A430D294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4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25E41-832F-24C6-C6D0-F015E0A6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858E62-99D8-003A-0AC7-AB309A7D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70E9A9-F73C-A132-4B73-383AE0B0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D722B9-89CF-C2E6-1558-21B05D99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164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EC8FC8-2FA1-6545-7D5F-A4169913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AB27C4-C755-B721-F9DA-789F65B2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D8F3C-8812-325B-40CF-12AFC605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11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9306E-C77E-C8B4-CD13-A482BEE6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F84665-F8C6-B902-3B94-D17FEDC0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FD8844-DFE2-42D4-7F6C-ECBA1CB9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EDCFA7-CB1C-DEEC-92FE-FD3B4D6F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5488CC-16C4-C475-8366-F54BC447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FFB83B-3E11-385A-4875-ECA30DAA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68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405D6-CCD6-7A04-2B3F-FF754660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B3F3CE-77FD-83DF-FD43-FB5687E4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9D790D-7B49-C394-2C23-7BF2D6BEF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EA69B7-A3C0-33D9-7E97-A470A4D6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E5D73D-B8A4-AFC2-C859-989C6947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37844E-574C-A812-5A97-7D2CB202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970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A085D0-55FE-ED31-F7BA-EDEEA368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A71228-9C12-C695-7AC2-E9DE65E0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B23345-61A6-6B58-5860-429A137AC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A2C65-45E3-49CD-AA6D-436F744FFCE4}" type="datetimeFigureOut">
              <a:rPr lang="es-MX" smtClean="0"/>
              <a:t>01/06/2026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44E556-20CD-D4AA-0C48-0BD4EC723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CD59A-95CA-8F10-6960-199025F21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C9A01-8953-4C1A-A2C2-FCB53281B4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53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sv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imcinco1@gmaIl.com" TargetMode="Externa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amon.miramontes@chihuahua.gob.mx" TargetMode="External"/><Relationship Id="rId5" Type="http://schemas.openxmlformats.org/officeDocument/2006/relationships/image" Target="../media/image75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35C5D912-0D89-3CD6-16CF-87C2751834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6939" y="-97662"/>
            <a:ext cx="12345878" cy="694116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177C8F40-8342-B730-64E3-A3867603DB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014930"/>
            <a:ext cx="3777615" cy="19763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C7EFAE9-5AA1-2739-55D2-E19FF6F4D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856"/>
            <a:ext cx="2926074" cy="136478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AFA6DC3-A6D0-A4EF-FE1A-2A2609B2DF1E}"/>
              </a:ext>
            </a:extLst>
          </p:cNvPr>
          <p:cNvSpPr txBox="1"/>
          <p:nvPr/>
        </p:nvSpPr>
        <p:spPr>
          <a:xfrm>
            <a:off x="146529" y="1090786"/>
            <a:ext cx="6076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Impact" panose="020B0806030902050204" pitchFamily="34" charset="0"/>
              </a:rPr>
              <a:t>Manejo de biodiversidad en parques urbanos </a:t>
            </a:r>
            <a:endParaRPr lang="es-MX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23F85-A8FD-D0C2-79CA-72E37467D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3" t="29574" r="19782" b="20150"/>
          <a:stretch>
            <a:fillRect/>
          </a:stretch>
        </p:blipFill>
        <p:spPr bwMode="auto">
          <a:xfrm>
            <a:off x="8819375" y="4079608"/>
            <a:ext cx="3708842" cy="26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7B6786-4CEB-40A1-4575-A0C8BCF5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43" y="3744044"/>
            <a:ext cx="5039800" cy="33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DC60374-8C89-C514-2C98-3730939DB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6279" y1="27033" x2="36768" y2="33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20471" r="21274" b="29747"/>
          <a:stretch>
            <a:fillRect/>
          </a:stretch>
        </p:blipFill>
        <p:spPr bwMode="auto">
          <a:xfrm>
            <a:off x="8562345" y="-322780"/>
            <a:ext cx="3930062" cy="28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39B6209-E65C-F4A2-1F5B-779C4CAAF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2758" r="26633" b="9260"/>
          <a:stretch>
            <a:fillRect/>
          </a:stretch>
        </p:blipFill>
        <p:spPr bwMode="auto">
          <a:xfrm>
            <a:off x="3617518" y="4629382"/>
            <a:ext cx="3437908" cy="26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é hacemos? - Asociación Nacional de Parques y Recreación ...">
            <a:extLst>
              <a:ext uri="{FF2B5EF4-FFF2-40B4-BE49-F238E27FC236}">
                <a16:creationId xmlns:a16="http://schemas.microsoft.com/office/drawing/2014/main" id="{A2F372DB-EB81-B11A-DCB8-2B36F6F7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" y="5411424"/>
            <a:ext cx="2077151" cy="9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X Congreso Internacional de Parques Urbanos y Espacio Público | Tijuana  2026 | ANPR">
            <a:extLst>
              <a:ext uri="{FF2B5EF4-FFF2-40B4-BE49-F238E27FC236}">
                <a16:creationId xmlns:a16="http://schemas.microsoft.com/office/drawing/2014/main" id="{78194BE8-22F9-0BB8-0D93-54435AE5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0" y="4276729"/>
            <a:ext cx="2550933" cy="10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9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D7A5-85CD-C04D-A6AE-887CFDCD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367D935-525D-F360-45E4-06EA161AAD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1C0C0F9-BB89-F2A1-8AB7-09E17DB5FCF7}"/>
              </a:ext>
            </a:extLst>
          </p:cNvPr>
          <p:cNvSpPr txBox="1"/>
          <p:nvPr/>
        </p:nvSpPr>
        <p:spPr>
          <a:xfrm>
            <a:off x="114845" y="25560"/>
            <a:ext cx="6655765" cy="164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manejar la fauna en parques urbanos?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5E048F-5090-AD61-C589-F1FDB0AF0C5B}"/>
              </a:ext>
            </a:extLst>
          </p:cNvPr>
          <p:cNvSpPr txBox="1"/>
          <p:nvPr/>
        </p:nvSpPr>
        <p:spPr>
          <a:xfrm>
            <a:off x="-119082" y="1750053"/>
            <a:ext cx="6215082" cy="18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Control de fauna feral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Evitar sobrepoblaciones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Manejo de conflictos humano-fauna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5706D6-0CBA-1370-2119-58B3FEA4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090" y="1643096"/>
            <a:ext cx="3377789" cy="49383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737D67-EBE2-7288-DDDE-950887EE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26" y="3829941"/>
            <a:ext cx="3092022" cy="26509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BD501E-D0AA-D253-AA4F-748BE7F91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4" y="1653318"/>
            <a:ext cx="3176097" cy="49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1053-1574-10BD-5856-569EEADA7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6F729B5-F682-2A2E-B60D-E4C4CF542C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1471552-CCDD-127A-D1C9-5B1F76A1EE9B}"/>
              </a:ext>
            </a:extLst>
          </p:cNvPr>
          <p:cNvSpPr txBox="1"/>
          <p:nvPr/>
        </p:nvSpPr>
        <p:spPr>
          <a:xfrm>
            <a:off x="-367685" y="0"/>
            <a:ext cx="6215082" cy="1068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Conservación de especies nativas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25BFD6-953C-643B-7C85-72A641973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" y="743868"/>
            <a:ext cx="12192000" cy="60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39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EE34-E886-2BE5-1905-C09086664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51D2DBE-D03A-B0BE-AC7D-2B21F2E6D1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7437995-3BB3-0CAF-FDB5-583A6F3ECC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39186" cy="148536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3A60D5E-8996-7E3E-CA9A-986C5B304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9" y="1247186"/>
            <a:ext cx="552873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49.5 hectáreas de extensión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Inaugurado en 1997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Construido sobre la antigua Escuela Hermanos Escobar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Dos lagos artificiales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Refugio de aves migratorias y fauna silvestre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Pulmón verde de Ciudad Juárez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Importancia ecológica y educativa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61C71F-D42D-AEFC-3F79-D4C84EAD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83"/>
          <a:stretch>
            <a:fillRect/>
          </a:stretch>
        </p:blipFill>
        <p:spPr>
          <a:xfrm>
            <a:off x="74819" y="3586788"/>
            <a:ext cx="7196667" cy="32712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A42575D-30A4-9334-693E-2E95DF630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052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E6862-17DF-B228-9B99-F69542DEF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916A290-CA7E-E5BB-29B3-2DF664FB04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6CEF9E-6372-3E95-DAEA-AD003C4570D3}"/>
              </a:ext>
            </a:extLst>
          </p:cNvPr>
          <p:cNvSpPr txBox="1"/>
          <p:nvPr/>
        </p:nvSpPr>
        <p:spPr>
          <a:xfrm>
            <a:off x="114845" y="25560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Ciencia ciudadana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97DF70-B386-331F-A0DA-2ADDD9CE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25" y="836936"/>
            <a:ext cx="5986411" cy="30316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1D085A-1F0D-C07F-3C48-43EB33B1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25" y="4032750"/>
            <a:ext cx="6009090" cy="27996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19043AE-E453-E59B-1864-5A420988D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654" y="1123762"/>
            <a:ext cx="4023278" cy="54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2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45AF-B0E4-6E76-D45F-B03124C8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022BB70-B147-F47F-62D6-367C85ECFA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CF25EE-94FD-B406-BCC7-F16B88676E54}"/>
              </a:ext>
            </a:extLst>
          </p:cNvPr>
          <p:cNvSpPr txBox="1"/>
          <p:nvPr/>
        </p:nvSpPr>
        <p:spPr>
          <a:xfrm>
            <a:off x="-393155" y="0"/>
            <a:ext cx="7903088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Manejo de conflictos humano-fauna</a:t>
            </a:r>
            <a:endParaRPr lang="es-ES" sz="2400" kern="100" dirty="0">
              <a:solidFill>
                <a:schemeClr val="tx2">
                  <a:lumMod val="75000"/>
                  <a:lumOff val="25000"/>
                </a:schemeClr>
              </a:solidFill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E9C6F4-EA3A-AD7F-30EC-5266A07E9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13"/>
          <a:stretch>
            <a:fillRect/>
          </a:stretch>
        </p:blipFill>
        <p:spPr>
          <a:xfrm>
            <a:off x="130628" y="1068846"/>
            <a:ext cx="5851049" cy="53359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1EC089-9B89-D2DC-F291-B903A0F8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24" y="1108327"/>
            <a:ext cx="2347071" cy="53359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56AF9C0-16D9-4781-5DA9-DB347180D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04" t="16729"/>
          <a:stretch>
            <a:fillRect/>
          </a:stretch>
        </p:blipFill>
        <p:spPr>
          <a:xfrm>
            <a:off x="8557396" y="1108327"/>
            <a:ext cx="3740183" cy="53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FB45D-6F1F-77CC-E07B-FF4F1757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616E002-1D56-EA0E-1214-E8916A7F76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53A39A-7D74-3AFC-60A8-89882BB91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22" y="5958161"/>
            <a:ext cx="1450312" cy="9519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4C2313A-713B-F01A-0E3D-9A1D0364F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17" y="5662898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17BE81-79F8-3F6B-BB91-D23CA63FB275}"/>
              </a:ext>
            </a:extLst>
          </p:cNvPr>
          <p:cNvSpPr txBox="1"/>
          <p:nvPr/>
        </p:nvSpPr>
        <p:spPr>
          <a:xfrm>
            <a:off x="175135" y="103024"/>
            <a:ext cx="76734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biodiversidad como estrategia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95E5DC-D385-9DE8-A2B3-7AD6B197B89D}"/>
              </a:ext>
            </a:extLst>
          </p:cNvPr>
          <p:cNvSpPr txBox="1"/>
          <p:nvPr/>
        </p:nvSpPr>
        <p:spPr>
          <a:xfrm>
            <a:off x="-254549" y="896243"/>
            <a:ext cx="6758262" cy="375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biodiversidad como estrategia para los parques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Mejora la percepción social del parque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Incrementa visitas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 identidad comunitaria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Fortalece educación ambiental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A4E2F8-FEDE-68D9-7920-A8EF908E8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049" y="896243"/>
            <a:ext cx="5220429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49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1809-C298-2DD4-C9EE-E5E606B3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1A18F24-2E43-3E08-CFCD-9107B749A3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0EA68B-4E7F-08D9-CA02-8C7F4B5ED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22" y="5958161"/>
            <a:ext cx="1450312" cy="9519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79F12C-54B7-AC8D-16D3-38DF2FC72B5A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B071AC-2DE5-1725-032A-CBF199F854BF}"/>
              </a:ext>
            </a:extLst>
          </p:cNvPr>
          <p:cNvSpPr txBox="1"/>
          <p:nvPr/>
        </p:nvSpPr>
        <p:spPr>
          <a:xfrm>
            <a:off x="-254549" y="896243"/>
            <a:ext cx="6758262" cy="1068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EDUCACION AMBIENTAL  </a:t>
            </a:r>
          </a:p>
          <a:p>
            <a:pPr marL="7429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uede ser una imagen de halcón">
            <a:extLst>
              <a:ext uri="{FF2B5EF4-FFF2-40B4-BE49-F238E27FC236}">
                <a16:creationId xmlns:a16="http://schemas.microsoft.com/office/drawing/2014/main" id="{6E0C2916-0CEF-C0F4-1B97-2B4ACE50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34" y="-14035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290083-F285-D762-3C25-6F154EF4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48" y="2557938"/>
            <a:ext cx="2942904" cy="41763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E64BF8-6159-86F8-2314-67C02DED6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" y="1600324"/>
            <a:ext cx="5143500" cy="51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1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77A4-B01E-989D-CCA4-E77C3236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FB4A416-E7FB-C42D-28C8-53D8BC0871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72A4DA-D6C4-BAA3-5DD8-9842319E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17" y="5150814"/>
            <a:ext cx="2444037" cy="1604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10ABE4-BAD5-EB3D-9F5B-42DE2A8A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56" y="4133548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134712-7835-87FD-CA6E-3AADDA4652F4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uede ser una imagen de niños y serpiente">
            <a:extLst>
              <a:ext uri="{FF2B5EF4-FFF2-40B4-BE49-F238E27FC236}">
                <a16:creationId xmlns:a16="http://schemas.microsoft.com/office/drawing/2014/main" id="{EF1FBE9B-C0D4-6B17-148A-BE5032F7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5" y="1156750"/>
            <a:ext cx="7858518" cy="52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6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1E7A-3B07-71DE-C851-FCEE50A4D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00F3891-067C-4DA6-207B-02F224C1DD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9B903D-8039-E7D2-4D5E-55BCB497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17" y="5150814"/>
            <a:ext cx="2444037" cy="1604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096729-1F66-8B0D-48E0-C75EBAC8B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3" y="5329302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C6D6D6-838F-DAA1-DA85-367BD48A7FEB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uede ser una imagen de una o varias personas y ganso">
            <a:extLst>
              <a:ext uri="{FF2B5EF4-FFF2-40B4-BE49-F238E27FC236}">
                <a16:creationId xmlns:a16="http://schemas.microsoft.com/office/drawing/2014/main" id="{46402213-76CF-8F02-F6E7-F02DF35D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" y="1302462"/>
            <a:ext cx="6975649" cy="46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8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09C19-3B62-B1BF-855C-D7C3C863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47106190-54C6-C4B4-5FC5-F4E2010471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7322DC-7B49-1E0E-AED4-E84EF29C3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17" y="5150814"/>
            <a:ext cx="2444037" cy="1604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0280B8-2B48-4426-B7AE-CFBA49ACC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56" y="4113452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1DAF23-D6C9-558D-0E38-C2C8787938F6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B9889327-6A3C-460E-B9D1-53431F07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7" y="866696"/>
            <a:ext cx="8832420" cy="58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89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1361-DF01-769F-A1C0-C442E122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DFFE307-3AD3-BBC6-32E3-6AE032F3C7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7695BB-8641-D14C-2192-88DF1171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953"/>
            <a:ext cx="5207000" cy="69954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E80A8B-43DA-0D37-3EF6-362231C62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47" y="198956"/>
            <a:ext cx="1450312" cy="9519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DA6234-9A1E-7937-D6DB-73020F08E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09" y="-96307"/>
            <a:ext cx="2159557" cy="1247186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2EEBA166-2630-273F-7F50-77CA538A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471" y="691398"/>
            <a:ext cx="552873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20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Los parques urbanos ya no son solo espacios recreativos; también son refugios de biodiversidad dentro de ciudades altamente urbanizadas.</a:t>
            </a:r>
            <a:b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</a:br>
            <a:b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</a:br>
            <a: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*Crecimiento urbano = pérdida de hábitat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*Importancia de las áreas verdes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*Ciudad Juárez como ciudad desértica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MX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*Parque como laboratorio de enseñanza</a:t>
            </a:r>
            <a:endParaRPr kumimoji="0" lang="es-ES" altLang="es-MX" sz="20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MX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*El Parque Central como oasis urbano</a:t>
            </a:r>
            <a:endParaRPr kumimoji="0" lang="es-MX" altLang="es-MX" sz="20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1C29050-AD65-4065-53FD-B300FD63D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2758" r="26633" b="9260"/>
          <a:stretch>
            <a:fillRect/>
          </a:stretch>
        </p:blipFill>
        <p:spPr bwMode="auto">
          <a:xfrm>
            <a:off x="7440623" y="4051471"/>
            <a:ext cx="3437908" cy="26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B372-27AF-90A6-5A42-A2CB929D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9F04AE8-EF1C-911B-C8D7-65AB6B0B0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4098" name="Picture 2" descr="Puede ser una imagen de texto que dice &quot;cuenta conmigo 21 De Marzo Sabado ¡Pajareada en el Corazón Corazón de Juárez! PUNTO DE REUNIÓN: Parque central Poniente Jardín Botánico. A partir de: 7:30 AM MÁS CHIHUAHUA más de bueno GOBIERNO DEL ESTADO PARQUE CENTRAL CIUDAD JUAREE&quot;">
            <a:extLst>
              <a:ext uri="{FF2B5EF4-FFF2-40B4-BE49-F238E27FC236}">
                <a16:creationId xmlns:a16="http://schemas.microsoft.com/office/drawing/2014/main" id="{6CB37775-048A-AEE8-D937-CA504583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0" y="1333846"/>
            <a:ext cx="5452492" cy="45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uede ser una imagen de texto que dice &quot;cuenta @ JORNADA DE FORESTACION SABADO 21 DE MARZO 2026 9:30 AM PUNTO DE REUNIÓN JARDÍN BOTÁNICO DEL PARQUE CENTRAL LADO PONIENTE PACO ¡ACOMPAÑANOS A SEMBRAR NUEVA TODOS VIDA EN LA CASA LOS JUARENSES! DE レ巻 MÁS CHIHUAHUA más de delo bueno GOBIERNO DEL ESTADO PARQUE CENTRAL CINDAD JUANEZ Guias de México.A.C. AC México,&quot;">
            <a:extLst>
              <a:ext uri="{FF2B5EF4-FFF2-40B4-BE49-F238E27FC236}">
                <a16:creationId xmlns:a16="http://schemas.microsoft.com/office/drawing/2014/main" id="{8194BB30-2423-B822-E8A8-4FDAB87F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99" y="1241086"/>
            <a:ext cx="5594745" cy="46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871E-B3F3-D7D9-6C71-4F19D6B4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40A1B1A-A0AC-A466-5308-05AB5B5865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2" y="2862320"/>
            <a:ext cx="7113836" cy="4014533"/>
          </a:xfrm>
          <a:prstGeom prst="rect">
            <a:avLst/>
          </a:prstGeom>
        </p:spPr>
      </p:pic>
      <p:pic>
        <p:nvPicPr>
          <p:cNvPr id="10242" name="Picture 2" descr="Puede ser una imagen de una o varias personas y texto">
            <a:extLst>
              <a:ext uri="{FF2B5EF4-FFF2-40B4-BE49-F238E27FC236}">
                <a16:creationId xmlns:a16="http://schemas.microsoft.com/office/drawing/2014/main" id="{830EDBF5-212D-70E0-26BB-EAA7AC410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i lo conoces lo amas: Descubre las maravillas del Parque Central a través  de visitas guiadas - Norte de Ciudad Juárez">
            <a:extLst>
              <a:ext uri="{FF2B5EF4-FFF2-40B4-BE49-F238E27FC236}">
                <a16:creationId xmlns:a16="http://schemas.microsoft.com/office/drawing/2014/main" id="{75E684EA-5E8A-13C8-A67D-C80AE0ED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299"/>
          <a:stretch>
            <a:fillRect/>
          </a:stretch>
        </p:blipFill>
        <p:spPr bwMode="auto">
          <a:xfrm>
            <a:off x="5410200" y="2122427"/>
            <a:ext cx="6781800" cy="47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uede ser una imagen de ocotillo y árbol">
            <a:extLst>
              <a:ext uri="{FF2B5EF4-FFF2-40B4-BE49-F238E27FC236}">
                <a16:creationId xmlns:a16="http://schemas.microsoft.com/office/drawing/2014/main" id="{6851B2FE-927B-E82F-56F1-11414D2F7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0"/>
          <a:stretch>
            <a:fillRect/>
          </a:stretch>
        </p:blipFill>
        <p:spPr bwMode="auto">
          <a:xfrm>
            <a:off x="1" y="3126119"/>
            <a:ext cx="5410200" cy="37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uede ser una imagen de árbol y césped">
            <a:extLst>
              <a:ext uri="{FF2B5EF4-FFF2-40B4-BE49-F238E27FC236}">
                <a16:creationId xmlns:a16="http://schemas.microsoft.com/office/drawing/2014/main" id="{1629FA76-6F2B-FEB5-0C98-5743AAC92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3686"/>
          <a:stretch>
            <a:fillRect/>
          </a:stretch>
        </p:blipFill>
        <p:spPr bwMode="auto">
          <a:xfrm>
            <a:off x="5405583" y="0"/>
            <a:ext cx="6786417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F0673-B9CE-6F57-E5C9-C517DB6D3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DDE2281-9558-1F39-BF4B-9953E2379A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1327CC-5C14-EBD6-90D9-6763F232B3BC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Observación de aves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BF8ED0-4809-C84F-D3FA-0158CF67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28" y="961883"/>
            <a:ext cx="9611306" cy="58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97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99ED9-E08B-06FB-3208-28166DC51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24251AC-73E4-9D6E-8525-643ED5173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979F0A-8588-A8ED-577E-C8920D5F7424}"/>
              </a:ext>
            </a:extLst>
          </p:cNvPr>
          <p:cNvSpPr txBox="1"/>
          <p:nvPr/>
        </p:nvSpPr>
        <p:spPr>
          <a:xfrm>
            <a:off x="175135" y="103024"/>
            <a:ext cx="6655765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Biorremediación</a:t>
            </a:r>
            <a:b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Forestación </a:t>
            </a:r>
            <a:b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Conservación de suelo 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FC70A-3AFA-30D7-F9E7-5801BFF9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900" y="-169333"/>
            <a:ext cx="5143500" cy="6858000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FD385A4A-05C4-E4BB-8309-00F58D85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0" y="2689165"/>
            <a:ext cx="3215599" cy="399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5B36F38-62F5-F68C-2164-807BD2622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317" y="2689165"/>
            <a:ext cx="2949651" cy="40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47AEE-CB3C-AD75-D919-D3523FAD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09D2D89-C6D3-D6C6-8664-AD97251056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E055F0-22EB-184C-1371-0D791B5DA70F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3C8878-3C9E-BE28-8C20-4C34FED2CF8A}"/>
              </a:ext>
            </a:extLst>
          </p:cNvPr>
          <p:cNvSpPr txBox="1"/>
          <p:nvPr/>
        </p:nvSpPr>
        <p:spPr>
          <a:xfrm>
            <a:off x="-254549" y="896243"/>
            <a:ext cx="6758262" cy="18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Investigación científica 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Registros biológicos 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Colaboración con universidades 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BCD832-5F25-3EF3-9146-B16C11D3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8" y="3025776"/>
            <a:ext cx="5656382" cy="35863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5239EF-AD98-1009-B2EB-A120BF72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14" y="3476547"/>
            <a:ext cx="5163787" cy="32784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BCC873E-73C8-61AC-B456-05BB013F2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899" y="860198"/>
            <a:ext cx="4944701" cy="23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95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21CF-E906-2CA6-BF99-1D7FC552E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761039C-67CE-C8AD-B57E-9F0E3164EB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C1D337-F8ED-B6B9-881F-F68A83F1D3EB}"/>
              </a:ext>
            </a:extLst>
          </p:cNvPr>
          <p:cNvSpPr txBox="1"/>
          <p:nvPr/>
        </p:nvSpPr>
        <p:spPr>
          <a:xfrm>
            <a:off x="39481" y="452259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EAF220-81AA-18BE-112F-D5E75E43FC52}"/>
              </a:ext>
            </a:extLst>
          </p:cNvPr>
          <p:cNvSpPr txBox="1"/>
          <p:nvPr/>
        </p:nvSpPr>
        <p:spPr>
          <a:xfrm>
            <a:off x="8924672" y="1513142"/>
            <a:ext cx="3689205" cy="455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Incremento de registros de aves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Uso del parque por fauna migratoria *Reproducción de especies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*Datos históricos de biodiversidad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7D0F4C-89C0-F74B-5E48-4D555952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" y="1412056"/>
            <a:ext cx="9173433" cy="45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87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8D990-AD64-0E68-E038-8A8CAFCB2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AFA2156-6383-4F22-4C04-BF38CD4CB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EC8F18-80CA-4490-F065-6838751B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5"/>
            <a:ext cx="12192000" cy="68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1494-1402-809A-880F-23988AFD8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B826B61-4329-BD50-38BD-936C385999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402F26C-90E7-347F-D9EF-466ACEDE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6" y="18854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BDFB6C5C-EB70-250F-E158-E7ECDC244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7" r="42862"/>
          <a:stretch>
            <a:fillRect/>
          </a:stretch>
        </p:blipFill>
        <p:spPr bwMode="auto">
          <a:xfrm>
            <a:off x="4795538" y="0"/>
            <a:ext cx="4207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7BAA6A-008A-21FD-1084-224D8A7A00A4}"/>
              </a:ext>
            </a:extLst>
          </p:cNvPr>
          <p:cNvSpPr txBox="1"/>
          <p:nvPr/>
        </p:nvSpPr>
        <p:spPr>
          <a:xfrm>
            <a:off x="8855871" y="223003"/>
            <a:ext cx="3296647" cy="6608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Pato mexicano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2025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Pato mexicano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Ganso canadiense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Monjita americana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Pato norteño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gallareta americana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Pato tepalcate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Verdin 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Colibrí negro  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3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823FF-5049-002D-4630-271A3320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920F2CF-6110-848D-D487-E80DFAF92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549FFA-415C-C952-B26C-9AE42F7B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22" y="5958161"/>
            <a:ext cx="1450312" cy="9519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EF0899-FC90-3AF4-0D0F-1D9D6EBEC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17" y="5662898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44C4A2-97D0-CF08-3646-CC8A0C206F69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6C5C87-DD35-1EF9-BA54-4FC40D85784C}"/>
              </a:ext>
            </a:extLst>
          </p:cNvPr>
          <p:cNvSpPr txBox="1"/>
          <p:nvPr/>
        </p:nvSpPr>
        <p:spPr>
          <a:xfrm>
            <a:off x="-254549" y="896243"/>
            <a:ext cx="6758262" cy="1068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Fotos y logros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a Serpiente Rey Negro Mexicano Lampropeltis Getula Nigrita Forma Parte De  La Familia Colubrida De Serpientes Más Grande Y De Una Foto de archivo -  Imagen de negro, serpientes: 213642080">
            <a:extLst>
              <a:ext uri="{FF2B5EF4-FFF2-40B4-BE49-F238E27FC236}">
                <a16:creationId xmlns:a16="http://schemas.microsoft.com/office/drawing/2014/main" id="{2177AB20-E030-9EE2-FBF9-15312687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803" y="508712"/>
            <a:ext cx="3409741" cy="51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mpropeltis triangulum campbelli Apricot (Faux-corail de Campbell) -  REPTILIS">
            <a:extLst>
              <a:ext uri="{FF2B5EF4-FFF2-40B4-BE49-F238E27FC236}">
                <a16:creationId xmlns:a16="http://schemas.microsoft.com/office/drawing/2014/main" id="{94BDC0C4-083E-CC96-7390-0EB6F5B2A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27217"/>
          <a:stretch>
            <a:fillRect/>
          </a:stretch>
        </p:blipFill>
        <p:spPr bwMode="auto">
          <a:xfrm>
            <a:off x="700265" y="3380513"/>
            <a:ext cx="4415928" cy="20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95CEC8-61DA-341D-7457-2762F99A6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7" y="103024"/>
            <a:ext cx="12192000" cy="66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3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517B-682B-5FAD-E914-92AF13B3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FD68028-5FEA-EB67-123E-10E1F9C4D6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731248-0F99-2C2A-0E90-0D59C0A4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22" y="5958161"/>
            <a:ext cx="1450312" cy="9519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DB5168-7597-C90C-ACF3-3ACD5F467382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Lampropeltis triangulum campbelli Apricot (Faux-corail de Campbell) -  REPTILIS">
            <a:extLst>
              <a:ext uri="{FF2B5EF4-FFF2-40B4-BE49-F238E27FC236}">
                <a16:creationId xmlns:a16="http://schemas.microsoft.com/office/drawing/2014/main" id="{AB6FE787-7021-C171-0109-FDF8992EE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27217"/>
          <a:stretch>
            <a:fillRect/>
          </a:stretch>
        </p:blipFill>
        <p:spPr bwMode="auto">
          <a:xfrm>
            <a:off x="0" y="778484"/>
            <a:ext cx="4415928" cy="20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155829-651D-8EF4-BF70-297593CD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417" y="0"/>
            <a:ext cx="4601217" cy="68494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2947F7-C1C2-D8D2-E627-8D3A065D6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43" y="154891"/>
            <a:ext cx="2159557" cy="12471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AE0452E-AC8E-5EAA-71CF-8630954CF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813" y="2098718"/>
            <a:ext cx="3688169" cy="47507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5087D43-E5DC-9BAD-D3C5-923EAB840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277" y="3179035"/>
            <a:ext cx="3202740" cy="35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6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944A4-10F4-4279-18FE-2463130E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3F7B911-0EB2-63A3-4E57-6183A7EAE1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A343299F-C50F-52C7-3724-93A192B86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39186" cy="1485366"/>
          </a:xfrm>
          <a:prstGeom prst="rect">
            <a:avLst/>
          </a:prstGeom>
        </p:spPr>
      </p:pic>
      <p:pic>
        <p:nvPicPr>
          <p:cNvPr id="4" name="Picture 2" descr="Parque Central Juárez - Asociación Nacional de Parques y Recreación de  México">
            <a:extLst>
              <a:ext uri="{FF2B5EF4-FFF2-40B4-BE49-F238E27FC236}">
                <a16:creationId xmlns:a16="http://schemas.microsoft.com/office/drawing/2014/main" id="{F4C32A95-EF84-DA8B-3CC4-AF330A90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8825" y="1084751"/>
            <a:ext cx="6697853" cy="468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AA9414-665F-BE73-CB50-6488F8256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7" y="0"/>
            <a:ext cx="2159557" cy="124718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E05736B-4699-3236-EA0C-8A97746B8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9" y="1247186"/>
            <a:ext cx="552873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49.5 hectáreas de extensión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Inaugurado en 1997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Construido sobre la antigua Escuela Hermanos Escobar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Dos lagos artificiales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Refugio de aves migratorias y fauna silvestre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Pulmón verde de Ciudad Juárez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Importancia ecológica y educativa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BEE8BD7-1157-FFEB-C03F-A54AF45D02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883"/>
          <a:stretch>
            <a:fillRect/>
          </a:stretch>
        </p:blipFill>
        <p:spPr>
          <a:xfrm>
            <a:off x="74819" y="3586788"/>
            <a:ext cx="7196667" cy="32712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AB6930-08DF-DAF8-EBA8-1411D6440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" y="0"/>
            <a:ext cx="12153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2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732D7-6BC4-4499-C5FA-108A3654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2B7BE7D-95EE-1C11-649D-4AC123ED2C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6E45C5-BE45-B0A1-6D7F-DC894D7F8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06" y="321658"/>
            <a:ext cx="1983974" cy="13021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54CE8BE-6B88-8C48-52D5-F55E236E0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62" y="376668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D269ED-B2C7-D9E8-E5A9-C5997CD0F5FA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D15BAF4-B85D-1468-77CD-88F3178285A9}"/>
              </a:ext>
            </a:extLst>
          </p:cNvPr>
          <p:cNvSpPr txBox="1"/>
          <p:nvPr/>
        </p:nvSpPr>
        <p:spPr>
          <a:xfrm>
            <a:off x="-254549" y="896243"/>
            <a:ext cx="6758262" cy="1068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Redes sociales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075A1AA-9953-9762-8EBB-0100C4A21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08" y="1623854"/>
            <a:ext cx="3033914" cy="52341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AFB889-FB02-890B-35F1-D41776830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445" y="1073984"/>
            <a:ext cx="3172268" cy="58205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3BF54E-C04D-275F-229B-E2EAFE18A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923" y="2057082"/>
            <a:ext cx="5439500" cy="45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7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A0D24-3875-546B-1A59-E9D1650CD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1E111AF-A978-F9B9-BDE7-56294095EC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6BD9B4-29D6-3EDA-686E-620D91F1B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1" y="99294"/>
            <a:ext cx="4453582" cy="34377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CB7AC7B-4C47-535F-2C82-AA57F4DE8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79" y="3736623"/>
            <a:ext cx="3942792" cy="29406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0F69EC-EDE0-827C-0750-336C6BEE3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714" y="99294"/>
            <a:ext cx="3942792" cy="32376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AF6070B-1102-551E-63B5-A771DD25DF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5140"/>
          <a:stretch>
            <a:fillRect/>
          </a:stretch>
        </p:blipFill>
        <p:spPr>
          <a:xfrm>
            <a:off x="9177458" y="99295"/>
            <a:ext cx="2975061" cy="33297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AB1C0D0-984F-CF13-7D82-6FFB3D636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780" y="3225055"/>
            <a:ext cx="3166769" cy="353365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D3C9DD5-D7FC-2F79-E1E7-E6798D703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638" y="3662745"/>
            <a:ext cx="3650283" cy="28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8666-5F26-7319-ED6D-E7A91663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6E9EEBE-D7DC-C956-4EE0-910D090BD3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0"/>
            <a:ext cx="12286153" cy="69334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AAB227D-6ED0-D1E8-177A-3B85BBA8FA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5555" y="103024"/>
            <a:ext cx="2730005" cy="14282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5F79DC-9AEC-760D-FEAC-5009732BE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24"/>
            <a:ext cx="2926074" cy="1364787"/>
          </a:xfrm>
          <a:prstGeom prst="rect">
            <a:avLst/>
          </a:prstGeom>
        </p:spPr>
      </p:pic>
      <p:pic>
        <p:nvPicPr>
          <p:cNvPr id="8" name="Picture 2" descr="Qué hacemos? - Asociación Nacional de Parques y Recreación ...">
            <a:extLst>
              <a:ext uri="{FF2B5EF4-FFF2-40B4-BE49-F238E27FC236}">
                <a16:creationId xmlns:a16="http://schemas.microsoft.com/office/drawing/2014/main" id="{B27973AE-FA0C-B135-3C1D-FE2C5A93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164" y="148143"/>
            <a:ext cx="2077151" cy="9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X Congreso Internacional de Parques Urbanos y Espacio Público | Tijuana  2026 | ANPR">
            <a:extLst>
              <a:ext uri="{FF2B5EF4-FFF2-40B4-BE49-F238E27FC236}">
                <a16:creationId xmlns:a16="http://schemas.microsoft.com/office/drawing/2014/main" id="{91DE312D-CA5E-9895-5226-E2032DA0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67" y="119841"/>
            <a:ext cx="2550933" cy="10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CE56D7-9DA2-AB74-C079-913393DDD2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2639" b="14480"/>
          <a:stretch>
            <a:fillRect/>
          </a:stretch>
        </p:blipFill>
        <p:spPr>
          <a:xfrm>
            <a:off x="4966098" y="1634294"/>
            <a:ext cx="2188327" cy="36957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E3228C-E887-BBAE-8000-A62E3ABCA8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2611" b="32657"/>
          <a:stretch>
            <a:fillRect/>
          </a:stretch>
        </p:blipFill>
        <p:spPr>
          <a:xfrm>
            <a:off x="7322521" y="1634294"/>
            <a:ext cx="2613789" cy="36957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55AC415-0E95-134A-A994-378EF0068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85" y="1705393"/>
            <a:ext cx="4777592" cy="358219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97BC30D-F660-3AF8-DAD2-517DD1430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87" y="3720049"/>
            <a:ext cx="5039800" cy="33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74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C7144-8B57-E765-6D20-899D062D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0F34FF4-2821-7DEF-5E32-15BDC8271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3793D3-2FD2-9330-4370-BECC79451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82" y="0"/>
            <a:ext cx="2444037" cy="1604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16F92E-9F77-676B-8761-9AA0A27F9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09" y="103024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3999CC6-61A3-C6E3-7458-B250881D30AE}"/>
              </a:ext>
            </a:extLst>
          </p:cNvPr>
          <p:cNvSpPr txBox="1"/>
          <p:nvPr/>
        </p:nvSpPr>
        <p:spPr>
          <a:xfrm>
            <a:off x="175135" y="103024"/>
            <a:ext cx="6655765" cy="81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PARQUE CENTRAL DE CIUDAD JUÁREZ 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Webinars sobre Parques y Espacio Público | ANPR México">
            <a:extLst>
              <a:ext uri="{FF2B5EF4-FFF2-40B4-BE49-F238E27FC236}">
                <a16:creationId xmlns:a16="http://schemas.microsoft.com/office/drawing/2014/main" id="{F0CD09A7-5AEB-00EE-110F-F582F184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9" y="914400"/>
            <a:ext cx="7179513" cy="43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17EF8F-CE47-61BF-F11E-9B796F20D04C}"/>
              </a:ext>
            </a:extLst>
          </p:cNvPr>
          <p:cNvSpPr txBox="1"/>
          <p:nvPr/>
        </p:nvSpPr>
        <p:spPr>
          <a:xfrm>
            <a:off x="6702884" y="1486875"/>
            <a:ext cx="6011196" cy="328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@Parquecentraljrz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ramon.miramontes@chihuahua.gob.mx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imcinco1@gmaIl.com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@isaacmiramontes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@biologoisaac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0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3487-CC14-547D-EB52-8FDD7ACE4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72B9542-04ED-616A-CA50-CCF3641533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C031FCF-D856-51E4-55E8-AB591E25D6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39186" cy="1485366"/>
          </a:xfrm>
          <a:prstGeom prst="rect">
            <a:avLst/>
          </a:prstGeom>
        </p:spPr>
      </p:pic>
      <p:pic>
        <p:nvPicPr>
          <p:cNvPr id="4" name="Picture 2" descr="Parque Central Juárez - Asociación Nacional de Parques y Recreación de  México">
            <a:extLst>
              <a:ext uri="{FF2B5EF4-FFF2-40B4-BE49-F238E27FC236}">
                <a16:creationId xmlns:a16="http://schemas.microsoft.com/office/drawing/2014/main" id="{D8EE17F7-9377-4AA7-8ACE-BBDED049E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8825" y="1084751"/>
            <a:ext cx="6697853" cy="468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0A8EA8-575C-31F8-8B92-0B22BC58F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7" y="0"/>
            <a:ext cx="2159557" cy="124718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3D8F3E2-D674-FFE0-D1F8-7F7E3CBE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9" y="1247186"/>
            <a:ext cx="552873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49.5 hectáreas de extensión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Inaugurado en 1997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Construido sobre la antigua Escuela Hermanos Escobar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Dos lagos artificiales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Refugio de aves migratorias y fauna silvestre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Pulmón verde de Ciudad Juárez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</a:rPr>
              <a:t>Importancia ecológica y educativa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2C6F4A-1485-C89F-629F-74F76A16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883"/>
          <a:stretch>
            <a:fillRect/>
          </a:stretch>
        </p:blipFill>
        <p:spPr>
          <a:xfrm>
            <a:off x="74819" y="3586788"/>
            <a:ext cx="7196667" cy="32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0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E1489-9992-82D4-AF23-F2B148AAA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E708C30-4E94-10E0-FB8F-4101519406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D0F5385-E142-532A-21BD-4254940FEB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39186" cy="1485366"/>
          </a:xfrm>
          <a:prstGeom prst="rect">
            <a:avLst/>
          </a:prstGeom>
        </p:spPr>
      </p:pic>
      <p:pic>
        <p:nvPicPr>
          <p:cNvPr id="4" name="Picture 2" descr="Parque Central Juárez - Asociación Nacional de Parques y Recreación de  México">
            <a:extLst>
              <a:ext uri="{FF2B5EF4-FFF2-40B4-BE49-F238E27FC236}">
                <a16:creationId xmlns:a16="http://schemas.microsoft.com/office/drawing/2014/main" id="{252EABD5-C08D-2A9B-D3D6-AF12DC94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8825" y="1084751"/>
            <a:ext cx="6697853" cy="468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3FE8FCD-23CA-A68E-1404-DB7E547E0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76" y="839034"/>
            <a:ext cx="5528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MX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MONITOREO</a:t>
            </a:r>
            <a:endParaRPr kumimoji="0" lang="es-MX" altLang="es-MX" sz="3600" b="0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BBDE0B-0B38-2C53-E05C-350E805E6B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175" t="-409" r="3018" b="409"/>
          <a:stretch>
            <a:fillRect/>
          </a:stretch>
        </p:blipFill>
        <p:spPr>
          <a:xfrm>
            <a:off x="1268913" y="1671821"/>
            <a:ext cx="4913644" cy="50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1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32DC0-AF0D-988A-9E45-F0825232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52FB4E4-058D-989E-90EA-C65515F87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E0FEBE-EDF0-8227-6851-CD66A9A5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57" y="5283982"/>
            <a:ext cx="1450312" cy="9519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7E74AC-21C7-0786-3C39-8DAF1CB5F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35" y="3905860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5E056E-4D91-1B27-3105-1138F9D55BAE}"/>
              </a:ext>
            </a:extLst>
          </p:cNvPr>
          <p:cNvSpPr txBox="1"/>
          <p:nvPr/>
        </p:nvSpPr>
        <p:spPr>
          <a:xfrm>
            <a:off x="114845" y="25560"/>
            <a:ext cx="6655765" cy="164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manejar la fauna en parques urbanos?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BCB19-9483-A48B-14B2-79742550F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436" y="-47030"/>
            <a:ext cx="2463198" cy="3821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EBE346-F774-9B62-432F-61B206AA3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173" y="585409"/>
            <a:ext cx="2393675" cy="50110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893586-538F-CF55-C9B6-F44C8C79C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1845" y="1957660"/>
            <a:ext cx="2172219" cy="493970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870DCE4-F5B6-65AE-FCC4-EC9B938A7599}"/>
              </a:ext>
            </a:extLst>
          </p:cNvPr>
          <p:cNvSpPr txBox="1"/>
          <p:nvPr/>
        </p:nvSpPr>
        <p:spPr>
          <a:xfrm>
            <a:off x="-404646" y="1667933"/>
            <a:ext cx="6215082" cy="516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Bienestar animal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Salud ecosistémica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Prevención de enfermedades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Control de fauna feral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Evitar sobrepoblaciones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Conservación de especies nativas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Monitoreo biológico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Manejo de conflictos humano-fauna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E25FC5A-06C0-A373-5E6E-D8553A455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8090"/>
            <a:ext cx="12325634" cy="68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4DF4-1200-95C9-0D21-F066A033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BAB7F01-093B-383D-8BB7-32596D815F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4B0C43-3497-5840-F35F-DA8671E17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57" y="5283982"/>
            <a:ext cx="1450312" cy="9519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1E7A76-96E4-6AB2-4282-EAFE152A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35" y="3905860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B41C57-6519-B54A-FE52-20189947A1D4}"/>
              </a:ext>
            </a:extLst>
          </p:cNvPr>
          <p:cNvSpPr txBox="1"/>
          <p:nvPr/>
        </p:nvSpPr>
        <p:spPr>
          <a:xfrm>
            <a:off x="114845" y="25560"/>
            <a:ext cx="6655765" cy="164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manejar la fauna en parques urbanos?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6A6D5C-C55B-200B-7EDE-F40D6CB88889}"/>
              </a:ext>
            </a:extLst>
          </p:cNvPr>
          <p:cNvSpPr txBox="1"/>
          <p:nvPr/>
        </p:nvSpPr>
        <p:spPr>
          <a:xfrm>
            <a:off x="-186815" y="1667933"/>
            <a:ext cx="6215082" cy="516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Bienestar animal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Salud ecosistémica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Prevención de enfermedades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Control de fauna feral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Evitar sobrepoblaciones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Conservación de especies nativas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Monitoreo biológico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Manejo de conflictos humano-fauna</a:t>
            </a:r>
            <a:endParaRPr lang="es-ES" sz="16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18FD3E-3241-7715-4D2B-2B6F353EF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378" y="-47029"/>
            <a:ext cx="2240255" cy="34760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E8A6C2-0491-FB8C-AEDD-D9F24C5BD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958" y="1016186"/>
            <a:ext cx="2038635" cy="42677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E8E3CF-49F7-BC24-6896-AEBAA1BB4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697" y="2398022"/>
            <a:ext cx="1981477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1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AC97-905B-47A7-90F3-79F0EA729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776F4ED-1665-A4B4-6DE5-0F179DDD5C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894B89-1DC1-4AC6-7AEF-254668DDE3D1}"/>
              </a:ext>
            </a:extLst>
          </p:cNvPr>
          <p:cNvSpPr txBox="1"/>
          <p:nvPr/>
        </p:nvSpPr>
        <p:spPr>
          <a:xfrm>
            <a:off x="114845" y="25560"/>
            <a:ext cx="6655765" cy="164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manejar la fauna en parques urbanos?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F58EDF-7CB7-166E-1478-F036599666A0}"/>
              </a:ext>
            </a:extLst>
          </p:cNvPr>
          <p:cNvSpPr txBox="1"/>
          <p:nvPr/>
        </p:nvSpPr>
        <p:spPr>
          <a:xfrm>
            <a:off x="-186815" y="1667933"/>
            <a:ext cx="6215082" cy="520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</a:t>
            </a:r>
            <a:r>
              <a:rPr lang="es-ES" sz="24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Bienestar animal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Alimentación 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*Revisión veterinaria 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Monitoreo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Servicio Social 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Seguimiento 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Comunicación 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Prevención de </a:t>
            </a:r>
            <a:b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chemeClr val="tx2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enfermedades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BCB6F-528E-CA19-FEFC-F6F73954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23" y="1695082"/>
            <a:ext cx="3327432" cy="51629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182217-2189-6D39-CEDA-C37C63832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960" y="1725973"/>
            <a:ext cx="2455963" cy="51414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BD4F6B-8853-16FC-EAE1-14633F061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355" y="1667933"/>
            <a:ext cx="3358279" cy="51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4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9633-9A4B-1F5E-48CE-7A43CCA3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3B721F7-A2B0-99D8-2C0E-79907C9EB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81" y="-56560"/>
            <a:ext cx="12286153" cy="6933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29A420-8BCB-CB76-A2BB-64AD816D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88" y="5749649"/>
            <a:ext cx="1450312" cy="9519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7B6D0E-6D4A-4485-DF91-BDE03AAD1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7" y="4502463"/>
            <a:ext cx="2159557" cy="12471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198001-98E6-10F3-B2D3-A20A74943CF4}"/>
              </a:ext>
            </a:extLst>
          </p:cNvPr>
          <p:cNvSpPr txBox="1"/>
          <p:nvPr/>
        </p:nvSpPr>
        <p:spPr>
          <a:xfrm>
            <a:off x="114845" y="25560"/>
            <a:ext cx="6655765" cy="164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manejar la fauna en parques urbanos?</a:t>
            </a:r>
            <a:endParaRPr lang="es-MX" sz="3200" kern="100" dirty="0">
              <a:effectLst/>
              <a:latin typeface="Impact" panose="020B080603090205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7994EC-3252-400C-0EAF-1C5C632D8B83}"/>
              </a:ext>
            </a:extLst>
          </p:cNvPr>
          <p:cNvSpPr txBox="1"/>
          <p:nvPr/>
        </p:nvSpPr>
        <p:spPr>
          <a:xfrm>
            <a:off x="-186815" y="1667933"/>
            <a:ext cx="6215082" cy="223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Salud ecosistémica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Estética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Salud emocional</a:t>
            </a:r>
            <a:b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2400" kern="100" dirty="0">
                <a:solidFill>
                  <a:srgbClr val="00B0F0"/>
                </a:solidFill>
                <a:latin typeface="Impact" panose="020B08060309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Espacio publico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2427CB7-C362-BFF3-B1B7-63A235D4F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714" y="40585"/>
            <a:ext cx="1962094" cy="446187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A2BA8EE-B14C-A2EF-39A3-012B17460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r="20296"/>
          <a:stretch>
            <a:fillRect/>
          </a:stretch>
        </p:blipFill>
        <p:spPr bwMode="auto">
          <a:xfrm>
            <a:off x="2333666" y="3987762"/>
            <a:ext cx="2686870" cy="27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ED8AD8-B83B-81A5-1E04-EAECEC59B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308" y="1800768"/>
            <a:ext cx="4184634" cy="49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0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526</Words>
  <Application>Microsoft Office PowerPoint</Application>
  <PresentationFormat>Panorámica</PresentationFormat>
  <Paragraphs>92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Impact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U. Operativo</dc:creator>
  <cp:lastModifiedBy>Brizel López</cp:lastModifiedBy>
  <cp:revision>5</cp:revision>
  <dcterms:created xsi:type="dcterms:W3CDTF">2025-09-19T15:03:58Z</dcterms:created>
  <dcterms:modified xsi:type="dcterms:W3CDTF">2026-06-01T23:53:24Z</dcterms:modified>
</cp:coreProperties>
</file>